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60" r:id="rId4"/>
    <p:sldId id="261" r:id="rId5"/>
    <p:sldId id="262" r:id="rId6"/>
    <p:sldId id="257" r:id="rId7"/>
    <p:sldId id="258" r:id="rId8"/>
    <p:sldId id="263" r:id="rId9"/>
    <p:sldId id="264" r:id="rId10"/>
    <p:sldId id="265" r:id="rId11"/>
    <p:sldId id="266" r:id="rId12"/>
    <p:sldId id="267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8" d="100"/>
          <a:sy n="48" d="100"/>
        </p:scale>
        <p:origin x="-84" y="-4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7C9CB1BC-7859-4EE9-AA68-373459DF8A05}" type="datetimeFigureOut">
              <a:rPr lang="uk-UA" smtClean="0"/>
              <a:pPr/>
              <a:t>12.04.2015</a:t>
            </a:fld>
            <a:endParaRPr lang="uk-UA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uk-UA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20C116BA-A529-4EB8-87E7-D66330D231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CB1BC-7859-4EE9-AA68-373459DF8A05}" type="datetimeFigureOut">
              <a:rPr lang="uk-UA" smtClean="0"/>
              <a:pPr/>
              <a:t>12.04.2015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116BA-A529-4EB8-87E7-D66330D231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CB1BC-7859-4EE9-AA68-373459DF8A05}" type="datetimeFigureOut">
              <a:rPr lang="uk-UA" smtClean="0"/>
              <a:pPr/>
              <a:t>12.04.2015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116BA-A529-4EB8-87E7-D66330D231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C9CB1BC-7859-4EE9-AA68-373459DF8A05}" type="datetimeFigureOut">
              <a:rPr lang="uk-UA" smtClean="0"/>
              <a:pPr/>
              <a:t>12.04.2015</a:t>
            </a:fld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20C116BA-A529-4EB8-87E7-D66330D231EC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7C9CB1BC-7859-4EE9-AA68-373459DF8A05}" type="datetimeFigureOut">
              <a:rPr lang="uk-UA" smtClean="0"/>
              <a:pPr/>
              <a:t>12.04.2015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uk-UA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20C116BA-A529-4EB8-87E7-D66330D231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CB1BC-7859-4EE9-AA68-373459DF8A05}" type="datetimeFigureOut">
              <a:rPr lang="uk-UA" smtClean="0"/>
              <a:pPr/>
              <a:t>12.04.2015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116BA-A529-4EB8-87E7-D66330D231EC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CB1BC-7859-4EE9-AA68-373459DF8A05}" type="datetimeFigureOut">
              <a:rPr lang="uk-UA" smtClean="0"/>
              <a:pPr/>
              <a:t>12.04.2015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116BA-A529-4EB8-87E7-D66330D231EC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C9CB1BC-7859-4EE9-AA68-373459DF8A05}" type="datetimeFigureOut">
              <a:rPr lang="uk-UA" smtClean="0"/>
              <a:pPr/>
              <a:t>12.04.2015</a:t>
            </a:fld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0C116BA-A529-4EB8-87E7-D66330D231EC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CB1BC-7859-4EE9-AA68-373459DF8A05}" type="datetimeFigureOut">
              <a:rPr lang="uk-UA" smtClean="0"/>
              <a:pPr/>
              <a:t>12.04.2015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116BA-A529-4EB8-87E7-D66330D231E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C9CB1BC-7859-4EE9-AA68-373459DF8A05}" type="datetimeFigureOut">
              <a:rPr lang="uk-UA" smtClean="0"/>
              <a:pPr/>
              <a:t>12.04.2015</a:t>
            </a:fld>
            <a:endParaRPr lang="uk-UA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20C116BA-A529-4EB8-87E7-D66330D231EC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uk-U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C9CB1BC-7859-4EE9-AA68-373459DF8A05}" type="datetimeFigureOut">
              <a:rPr lang="uk-UA" smtClean="0"/>
              <a:pPr/>
              <a:t>12.04.2015</a:t>
            </a:fld>
            <a:endParaRPr lang="uk-UA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0C116BA-A529-4EB8-87E7-D66330D231EC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C9CB1BC-7859-4EE9-AA68-373459DF8A05}" type="datetimeFigureOut">
              <a:rPr lang="uk-UA" smtClean="0"/>
              <a:pPr/>
              <a:t>12.04.2015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uk-UA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20C116BA-A529-4EB8-87E7-D66330D231EC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57290" y="714356"/>
            <a:ext cx="7429552" cy="2500330"/>
          </a:xfrm>
        </p:spPr>
        <p:txBody>
          <a:bodyPr>
            <a:normAutofit/>
          </a:bodyPr>
          <a:lstStyle/>
          <a:p>
            <a:r>
              <a:rPr lang="uk-UA" sz="5000" dirty="0" smtClean="0">
                <a:solidFill>
                  <a:schemeClr val="tx1"/>
                </a:solidFill>
              </a:rPr>
              <a:t>Бази даних у </a:t>
            </a:r>
            <a:r>
              <a:rPr lang="en-US" sz="5000" dirty="0" smtClean="0">
                <a:solidFill>
                  <a:schemeClr val="tx1"/>
                </a:solidFill>
              </a:rPr>
              <a:t>Delphi</a:t>
            </a:r>
            <a:endParaRPr lang="uk-UA" sz="50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501122" cy="1511288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chemeClr val="tx1"/>
                </a:solidFill>
              </a:rPr>
              <a:t>Визначення індексу. </a:t>
            </a:r>
            <a:r>
              <a:rPr lang="uk-UA" dirty="0" smtClean="0">
                <a:solidFill>
                  <a:schemeClr val="tx1"/>
                </a:solidFill>
              </a:rPr>
              <a:t/>
            </a:r>
            <a:br>
              <a:rPr lang="uk-UA" dirty="0" smtClean="0">
                <a:solidFill>
                  <a:schemeClr val="tx1"/>
                </a:solidFill>
              </a:rPr>
            </a:br>
            <a: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Вибрати поле і розкрити список </a:t>
            </a:r>
            <a:r>
              <a:rPr lang="en-US" sz="27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Table Properties. </a:t>
            </a:r>
            <a: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Вибрати пункт </a:t>
            </a:r>
            <a:r>
              <a:rPr lang="en-US" sz="27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Secondary Indexes. </a:t>
            </a:r>
            <a: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Натиснути кнопку </a:t>
            </a:r>
            <a:r>
              <a:rPr lang="en-US" sz="27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DEFINE</a:t>
            </a:r>
            <a:br>
              <a:rPr lang="en-US" sz="27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uk-UA" sz="27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89148" y="1428737"/>
            <a:ext cx="8011942" cy="5343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115328" cy="642942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solidFill>
                  <a:schemeClr val="tx1"/>
                </a:solidFill>
              </a:rPr>
              <a:t>Вибрати поле для індексу та задати </a:t>
            </a:r>
            <a:r>
              <a:rPr lang="uk-UA" dirty="0" err="1" smtClean="0">
                <a:solidFill>
                  <a:schemeClr val="tx1"/>
                </a:solidFill>
              </a:rPr>
              <a:t>ім</a:t>
            </a:r>
            <a:r>
              <a:rPr lang="en-US" dirty="0" smtClean="0">
                <a:solidFill>
                  <a:schemeClr val="tx1"/>
                </a:solidFill>
              </a:rPr>
              <a:t>’</a:t>
            </a:r>
            <a:r>
              <a:rPr lang="uk-UA" dirty="0" smtClean="0">
                <a:solidFill>
                  <a:schemeClr val="tx1"/>
                </a:solidFill>
              </a:rPr>
              <a:t>я</a:t>
            </a:r>
            <a:endParaRPr lang="uk-UA" dirty="0">
              <a:solidFill>
                <a:schemeClr val="tx1"/>
              </a:solidFill>
            </a:endParaRPr>
          </a:p>
        </p:txBody>
      </p:sp>
      <p:pic>
        <p:nvPicPr>
          <p:cNvPr id="5124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071546"/>
            <a:ext cx="6215106" cy="5539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7467600" cy="642942"/>
          </a:xfrm>
        </p:spPr>
        <p:txBody>
          <a:bodyPr/>
          <a:lstStyle/>
          <a:p>
            <a:r>
              <a:rPr lang="en-US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</a:t>
            </a:r>
            <a:r>
              <a:rPr lang="uk-UA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Типи полів таблиць </a:t>
            </a:r>
            <a:r>
              <a:rPr lang="en-US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Paradox7</a:t>
            </a:r>
            <a:endParaRPr lang="uk-UA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214282" y="928688"/>
          <a:ext cx="8429684" cy="58143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6053"/>
                <a:gridCol w="2341533"/>
                <a:gridCol w="5072098"/>
              </a:tblGrid>
              <a:tr h="417848">
                <a:tc>
                  <a:txBody>
                    <a:bodyPr/>
                    <a:lstStyle/>
                    <a:p>
                      <a:r>
                        <a:rPr lang="en-US" dirty="0" smtClean="0"/>
                        <a:t>Type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Тип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Опис</a:t>
                      </a:r>
                      <a:endParaRPr lang="uk-UA" dirty="0"/>
                    </a:p>
                  </a:txBody>
                  <a:tcPr/>
                </a:tc>
              </a:tr>
              <a:tr h="417848">
                <a:tc>
                  <a:txBody>
                    <a:bodyPr/>
                    <a:lstStyle/>
                    <a:p>
                      <a:r>
                        <a:rPr lang="en-US" sz="2100" b="1" dirty="0" smtClean="0"/>
                        <a:t>A</a:t>
                      </a:r>
                      <a:endParaRPr lang="uk-UA" sz="2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100" b="1" dirty="0" smtClean="0"/>
                        <a:t>Alpha</a:t>
                      </a:r>
                      <a:endParaRPr lang="uk-UA" sz="2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100" b="1" dirty="0" smtClean="0"/>
                        <a:t>Текстове поле 1…255 символів</a:t>
                      </a:r>
                      <a:endParaRPr lang="uk-UA" sz="2100" b="1" dirty="0"/>
                    </a:p>
                  </a:txBody>
                  <a:tcPr/>
                </a:tc>
              </a:tr>
              <a:tr h="417848">
                <a:tc>
                  <a:txBody>
                    <a:bodyPr/>
                    <a:lstStyle/>
                    <a:p>
                      <a:r>
                        <a:rPr lang="en-US" sz="2100" b="1" dirty="0" smtClean="0"/>
                        <a:t>N</a:t>
                      </a:r>
                      <a:endParaRPr lang="uk-UA" sz="2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100" b="1" dirty="0" smtClean="0"/>
                        <a:t>Number</a:t>
                      </a:r>
                      <a:endParaRPr lang="uk-UA" sz="2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100" b="1" dirty="0" smtClean="0"/>
                        <a:t>Число з рухомою крапкою</a:t>
                      </a:r>
                      <a:endParaRPr lang="uk-UA" sz="2100" b="1" dirty="0"/>
                    </a:p>
                  </a:txBody>
                  <a:tcPr/>
                </a:tc>
              </a:tr>
              <a:tr h="417848">
                <a:tc>
                  <a:txBody>
                    <a:bodyPr/>
                    <a:lstStyle/>
                    <a:p>
                      <a:r>
                        <a:rPr lang="en-US" sz="2100" b="1" dirty="0" smtClean="0"/>
                        <a:t>$</a:t>
                      </a:r>
                      <a:endParaRPr lang="uk-UA" sz="2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100" b="1" dirty="0" smtClean="0"/>
                        <a:t>Money</a:t>
                      </a:r>
                      <a:endParaRPr lang="uk-UA" sz="2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100" b="1" dirty="0" err="1" smtClean="0"/>
                        <a:t>Грошовий</a:t>
                      </a:r>
                      <a:r>
                        <a:rPr lang="ru-RU" sz="2100" b="1" dirty="0" smtClean="0"/>
                        <a:t> тип</a:t>
                      </a:r>
                      <a:endParaRPr lang="uk-UA" sz="2100" b="1" dirty="0"/>
                    </a:p>
                  </a:txBody>
                  <a:tcPr/>
                </a:tc>
              </a:tr>
              <a:tr h="417848">
                <a:tc>
                  <a:txBody>
                    <a:bodyPr/>
                    <a:lstStyle/>
                    <a:p>
                      <a:r>
                        <a:rPr lang="en-US" sz="2100" b="1" dirty="0" smtClean="0"/>
                        <a:t>S</a:t>
                      </a:r>
                      <a:endParaRPr lang="uk-UA" sz="2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100" b="1" dirty="0" smtClean="0"/>
                        <a:t>Short</a:t>
                      </a:r>
                      <a:endParaRPr lang="uk-UA" sz="2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100" b="1" dirty="0" smtClean="0"/>
                        <a:t>Коротке ціле число</a:t>
                      </a:r>
                      <a:endParaRPr lang="uk-UA" sz="2100" b="1" dirty="0"/>
                    </a:p>
                  </a:txBody>
                  <a:tcPr/>
                </a:tc>
              </a:tr>
              <a:tr h="486533">
                <a:tc>
                  <a:txBody>
                    <a:bodyPr/>
                    <a:lstStyle/>
                    <a:p>
                      <a:r>
                        <a:rPr lang="en-US" sz="2100" b="1" dirty="0" smtClean="0"/>
                        <a:t>I</a:t>
                      </a:r>
                      <a:endParaRPr lang="uk-UA" sz="2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100" b="1" dirty="0" smtClean="0"/>
                        <a:t>Long Integer</a:t>
                      </a:r>
                      <a:endParaRPr lang="uk-UA" sz="2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100" b="1" dirty="0" smtClean="0"/>
                        <a:t>Довге ціле число</a:t>
                      </a:r>
                      <a:endParaRPr lang="uk-UA" sz="2100" b="1" dirty="0"/>
                    </a:p>
                  </a:txBody>
                  <a:tcPr/>
                </a:tc>
              </a:tr>
              <a:tr h="417848">
                <a:tc>
                  <a:txBody>
                    <a:bodyPr/>
                    <a:lstStyle/>
                    <a:p>
                      <a:r>
                        <a:rPr lang="en-US" sz="2100" b="1" dirty="0" smtClean="0"/>
                        <a:t>D</a:t>
                      </a:r>
                      <a:endParaRPr lang="uk-UA" sz="2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100" b="1" dirty="0" smtClean="0"/>
                        <a:t>Date</a:t>
                      </a:r>
                      <a:endParaRPr lang="uk-UA" sz="2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100" b="1" dirty="0" smtClean="0"/>
                        <a:t>Дата</a:t>
                      </a:r>
                      <a:endParaRPr lang="uk-UA" sz="2100" b="1" dirty="0"/>
                    </a:p>
                  </a:txBody>
                  <a:tcPr/>
                </a:tc>
              </a:tr>
              <a:tr h="417848">
                <a:tc>
                  <a:txBody>
                    <a:bodyPr/>
                    <a:lstStyle/>
                    <a:p>
                      <a:r>
                        <a:rPr lang="en-US" sz="2100" b="1" dirty="0" smtClean="0"/>
                        <a:t>T</a:t>
                      </a:r>
                      <a:endParaRPr lang="uk-UA" sz="2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100" b="1" dirty="0" smtClean="0"/>
                        <a:t>Time</a:t>
                      </a:r>
                      <a:endParaRPr lang="uk-UA" sz="2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100" b="1" dirty="0" smtClean="0"/>
                        <a:t>Час</a:t>
                      </a:r>
                      <a:endParaRPr lang="uk-UA" sz="2100" b="1" dirty="0"/>
                    </a:p>
                  </a:txBody>
                  <a:tcPr/>
                </a:tc>
              </a:tr>
              <a:tr h="417848">
                <a:tc>
                  <a:txBody>
                    <a:bodyPr/>
                    <a:lstStyle/>
                    <a:p>
                      <a:r>
                        <a:rPr lang="en-US" sz="2100" b="1" dirty="0" smtClean="0"/>
                        <a:t>@</a:t>
                      </a:r>
                      <a:endParaRPr lang="uk-UA" sz="2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100" b="1" dirty="0" err="1" smtClean="0"/>
                        <a:t>TimeStamp</a:t>
                      </a:r>
                      <a:endParaRPr lang="uk-UA" sz="2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100" b="1" dirty="0" smtClean="0"/>
                        <a:t>Дата і час</a:t>
                      </a:r>
                      <a:endParaRPr lang="uk-UA" sz="2100" b="1" dirty="0"/>
                    </a:p>
                  </a:txBody>
                  <a:tcPr/>
                </a:tc>
              </a:tr>
              <a:tr h="417848">
                <a:tc>
                  <a:txBody>
                    <a:bodyPr/>
                    <a:lstStyle/>
                    <a:p>
                      <a:r>
                        <a:rPr lang="en-US" sz="2100" b="1" dirty="0" smtClean="0"/>
                        <a:t>M</a:t>
                      </a:r>
                      <a:endParaRPr lang="uk-UA" sz="2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100" b="1" dirty="0" smtClean="0"/>
                        <a:t>Memo</a:t>
                      </a:r>
                      <a:endParaRPr lang="uk-UA" sz="2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100" b="1" dirty="0" smtClean="0"/>
                        <a:t>Текстове поле необмеженої довжини </a:t>
                      </a:r>
                      <a:endParaRPr lang="uk-UA" sz="2100" b="1" dirty="0"/>
                    </a:p>
                  </a:txBody>
                  <a:tcPr/>
                </a:tc>
              </a:tr>
              <a:tr h="417848">
                <a:tc>
                  <a:txBody>
                    <a:bodyPr/>
                    <a:lstStyle/>
                    <a:p>
                      <a:r>
                        <a:rPr lang="en-US" sz="2100" b="1" dirty="0" smtClean="0"/>
                        <a:t>G</a:t>
                      </a:r>
                      <a:endParaRPr lang="uk-UA" sz="2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100" b="1" dirty="0" smtClean="0"/>
                        <a:t>Graphic</a:t>
                      </a:r>
                      <a:endParaRPr lang="uk-UA" sz="2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100" b="1" dirty="0" smtClean="0"/>
                        <a:t>Графічне зображення</a:t>
                      </a:r>
                      <a:endParaRPr lang="uk-UA" sz="2100" b="1" dirty="0"/>
                    </a:p>
                  </a:txBody>
                  <a:tcPr/>
                </a:tc>
              </a:tr>
              <a:tr h="417848">
                <a:tc>
                  <a:txBody>
                    <a:bodyPr/>
                    <a:lstStyle/>
                    <a:p>
                      <a:r>
                        <a:rPr lang="en-US" sz="2100" b="1" dirty="0" smtClean="0"/>
                        <a:t>O</a:t>
                      </a:r>
                      <a:endParaRPr lang="uk-UA" sz="2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100" b="1" dirty="0" smtClean="0"/>
                        <a:t>OLE</a:t>
                      </a:r>
                      <a:endParaRPr lang="uk-UA" sz="2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100" b="1" dirty="0" smtClean="0"/>
                        <a:t>Об</a:t>
                      </a:r>
                      <a:r>
                        <a:rPr lang="en-US" sz="2100" b="1" dirty="0" smtClean="0"/>
                        <a:t>’</a:t>
                      </a:r>
                      <a:r>
                        <a:rPr lang="uk-UA" sz="2100" b="1" dirty="0" err="1" smtClean="0"/>
                        <a:t>єкт</a:t>
                      </a:r>
                      <a:r>
                        <a:rPr lang="uk-UA" sz="2100" b="1" dirty="0" smtClean="0"/>
                        <a:t> </a:t>
                      </a:r>
                      <a:r>
                        <a:rPr lang="en-US" sz="2100" b="1" dirty="0" smtClean="0"/>
                        <a:t>OLE</a:t>
                      </a:r>
                      <a:endParaRPr lang="uk-UA" sz="2100" b="1" dirty="0"/>
                    </a:p>
                  </a:txBody>
                  <a:tcPr/>
                </a:tc>
              </a:tr>
              <a:tr h="417848">
                <a:tc>
                  <a:txBody>
                    <a:bodyPr/>
                    <a:lstStyle/>
                    <a:p>
                      <a:r>
                        <a:rPr lang="en-US" sz="2100" b="1" dirty="0" smtClean="0"/>
                        <a:t>+</a:t>
                      </a:r>
                      <a:endParaRPr lang="uk-UA" sz="2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100" b="1" dirty="0" err="1" smtClean="0"/>
                        <a:t>Autoincrement</a:t>
                      </a:r>
                      <a:endParaRPr lang="uk-UA" sz="2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100" b="1" dirty="0" err="1" smtClean="0"/>
                        <a:t>Автоінкрементне</a:t>
                      </a:r>
                      <a:r>
                        <a:rPr lang="uk-UA" sz="2100" b="1" dirty="0" smtClean="0"/>
                        <a:t> поле</a:t>
                      </a:r>
                      <a:endParaRPr lang="uk-UA" sz="21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572560" cy="1296974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5.Парольний захист.</a:t>
            </a:r>
            <a:r>
              <a:rPr lang="uk-UA" dirty="0" smtClean="0">
                <a:solidFill>
                  <a:schemeClr val="tx1"/>
                </a:solidFill>
              </a:rPr>
              <a:t/>
            </a:r>
            <a:br>
              <a:rPr lang="uk-UA" dirty="0" smtClean="0">
                <a:solidFill>
                  <a:schemeClr val="tx1"/>
                </a:solidFill>
              </a:rPr>
            </a:br>
            <a:r>
              <a:rPr lang="uk-UA" sz="2800" b="1" dirty="0" smtClean="0">
                <a:solidFill>
                  <a:schemeClr val="tx1"/>
                </a:solidFill>
              </a:rPr>
              <a:t>У списку </a:t>
            </a:r>
            <a:r>
              <a:rPr lang="en-US" sz="28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Table Properties </a:t>
            </a:r>
            <a:r>
              <a:rPr lang="uk-UA" sz="2800" b="1" dirty="0" smtClean="0">
                <a:solidFill>
                  <a:schemeClr val="tx1"/>
                </a:solidFill>
              </a:rPr>
              <a:t>вибрати </a:t>
            </a:r>
            <a:r>
              <a:rPr lang="en-US" sz="28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Password Security </a:t>
            </a:r>
            <a:r>
              <a:rPr lang="uk-UA" sz="2800" b="1" dirty="0" smtClean="0">
                <a:solidFill>
                  <a:schemeClr val="tx1"/>
                </a:solidFill>
              </a:rPr>
              <a:t>і натиснути кнопку </a:t>
            </a:r>
            <a:r>
              <a:rPr lang="en-US" sz="28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Define.</a:t>
            </a:r>
            <a:r>
              <a:rPr lang="uk-UA" sz="28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uk-UA" sz="2800" b="1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000232" y="1597470"/>
            <a:ext cx="4643470" cy="4974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572560" cy="1368412"/>
          </a:xfrm>
        </p:spPr>
        <p:txBody>
          <a:bodyPr>
            <a:normAutofit fontScale="90000"/>
          </a:bodyPr>
          <a:lstStyle/>
          <a:p>
            <a:r>
              <a:rPr lang="uk-UA" sz="31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6.Вибір мовного драйвера</a:t>
            </a:r>
            <a:r>
              <a:rPr lang="uk-UA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uk-UA" dirty="0" smtClean="0">
                <a:solidFill>
                  <a:schemeClr val="tx1"/>
                </a:solidFill>
              </a:rPr>
              <a:t/>
            </a:r>
            <a:br>
              <a:rPr lang="uk-UA" dirty="0" smtClean="0">
                <a:solidFill>
                  <a:schemeClr val="tx1"/>
                </a:solidFill>
              </a:rPr>
            </a:br>
            <a:r>
              <a:rPr lang="uk-UA" sz="2800" b="1" dirty="0" smtClean="0">
                <a:solidFill>
                  <a:schemeClr val="tx1"/>
                </a:solidFill>
              </a:rPr>
              <a:t>У списку </a:t>
            </a:r>
            <a:r>
              <a:rPr lang="en-US" sz="28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Table Properties </a:t>
            </a:r>
            <a:r>
              <a:rPr lang="uk-UA" sz="2800" b="1" dirty="0" smtClean="0">
                <a:solidFill>
                  <a:schemeClr val="tx1"/>
                </a:solidFill>
              </a:rPr>
              <a:t>вибрати </a:t>
            </a:r>
            <a:r>
              <a:rPr lang="en-US" sz="28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Table Language  </a:t>
            </a:r>
            <a:r>
              <a:rPr lang="uk-UA" sz="2800" b="1" dirty="0" smtClean="0">
                <a:solidFill>
                  <a:schemeClr val="tx1"/>
                </a:solidFill>
              </a:rPr>
              <a:t>і натиснути кнопку </a:t>
            </a:r>
            <a:r>
              <a:rPr lang="en-US" sz="28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Define.</a:t>
            </a:r>
            <a:r>
              <a:rPr lang="uk-UA" sz="28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uk-UA" sz="2800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683498"/>
            <a:ext cx="5715040" cy="49302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1142984"/>
            <a:ext cx="8379692" cy="481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7467600" cy="642942"/>
          </a:xfrm>
        </p:spPr>
        <p:txBody>
          <a:bodyPr>
            <a:normAutofit/>
          </a:bodyPr>
          <a:lstStyle/>
          <a:p>
            <a:r>
              <a:rPr lang="uk-UA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7.Вибір інформації з бази даних</a:t>
            </a:r>
            <a:endParaRPr lang="uk-UA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1000108"/>
            <a:ext cx="8429684" cy="5500726"/>
          </a:xfrm>
        </p:spPr>
        <p:txBody>
          <a:bodyPr>
            <a:normAutofit/>
          </a:bodyPr>
          <a:lstStyle/>
          <a:p>
            <a:pPr marL="0" indent="357188">
              <a:buNone/>
            </a:pPr>
            <a:r>
              <a:rPr lang="uk-UA" sz="2700" dirty="0" smtClean="0"/>
              <a:t>Вибірка потрібних даних з БД здійснюється виконанням запитів. Для вибірки даних призначений компонент </a:t>
            </a:r>
            <a:r>
              <a:rPr lang="en-US" sz="2700" b="1" i="1" dirty="0" smtClean="0"/>
              <a:t>Query</a:t>
            </a:r>
            <a:r>
              <a:rPr lang="en-US" sz="2700" dirty="0" smtClean="0"/>
              <a:t> </a:t>
            </a:r>
            <a:r>
              <a:rPr lang="uk-UA" sz="2700" dirty="0" smtClean="0"/>
              <a:t> з вкладки </a:t>
            </a:r>
            <a:r>
              <a:rPr lang="en-US" sz="2700" b="1" i="1" dirty="0" smtClean="0"/>
              <a:t>BDE</a:t>
            </a:r>
            <a:r>
              <a:rPr lang="en-US" sz="2700" dirty="0" smtClean="0"/>
              <a:t>.</a:t>
            </a:r>
            <a:endParaRPr lang="uk-UA" sz="2700" dirty="0" smtClean="0"/>
          </a:p>
          <a:p>
            <a:pPr>
              <a:buNone/>
            </a:pPr>
            <a:r>
              <a:rPr lang="uk-UA" sz="2700" dirty="0" smtClean="0"/>
              <a:t>	</a:t>
            </a:r>
            <a:r>
              <a:rPr lang="uk-UA" sz="2700" b="1" i="1" u="sng" dirty="0" smtClean="0"/>
              <a:t>Властивості компонента </a:t>
            </a:r>
            <a:r>
              <a:rPr lang="en-US" sz="2700" b="1" i="1" u="sng" dirty="0" smtClean="0"/>
              <a:t>Query</a:t>
            </a:r>
            <a:r>
              <a:rPr lang="uk-UA" sz="2700" b="1" i="1" u="sng" dirty="0" smtClean="0"/>
              <a:t>:</a:t>
            </a:r>
          </a:p>
          <a:p>
            <a:r>
              <a:rPr lang="en-US" sz="27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Name</a:t>
            </a:r>
            <a:r>
              <a:rPr lang="en-US" sz="2700" dirty="0" smtClean="0"/>
              <a:t> – </a:t>
            </a:r>
            <a:r>
              <a:rPr lang="uk-UA" sz="2700" dirty="0" err="1" smtClean="0"/>
              <a:t>ім</a:t>
            </a:r>
            <a:r>
              <a:rPr lang="en-US" sz="2700" dirty="0" smtClean="0"/>
              <a:t>’</a:t>
            </a:r>
            <a:r>
              <a:rPr lang="uk-UA" sz="2700" dirty="0" smtClean="0"/>
              <a:t>я компонента;</a:t>
            </a:r>
            <a:endParaRPr lang="en-US" sz="2700" dirty="0" smtClean="0"/>
          </a:p>
          <a:p>
            <a:r>
              <a:rPr lang="en-US" sz="27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SQL</a:t>
            </a:r>
            <a:r>
              <a:rPr lang="en-US" sz="2700" dirty="0" smtClean="0"/>
              <a:t> – </a:t>
            </a:r>
            <a:r>
              <a:rPr lang="uk-UA" sz="2700" dirty="0" smtClean="0"/>
              <a:t>записаний мовою </a:t>
            </a:r>
            <a:r>
              <a:rPr lang="en-US" sz="2700" dirty="0" smtClean="0"/>
              <a:t>SQL</a:t>
            </a:r>
            <a:r>
              <a:rPr lang="uk-UA" sz="2700" dirty="0" smtClean="0"/>
              <a:t> запит до бази даних;</a:t>
            </a:r>
            <a:endParaRPr lang="uk-UA" sz="2700" dirty="0" smtClean="0"/>
          </a:p>
          <a:p>
            <a:r>
              <a:rPr lang="en-US" sz="27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Active</a:t>
            </a:r>
            <a:r>
              <a:rPr lang="en-US" sz="2700" dirty="0" smtClean="0"/>
              <a:t> –</a:t>
            </a:r>
            <a:r>
              <a:rPr lang="uk-UA" sz="2700" dirty="0" smtClean="0"/>
              <a:t> </a:t>
            </a:r>
            <a:r>
              <a:rPr lang="uk-UA" sz="2700" dirty="0" smtClean="0"/>
              <a:t>При присвоюванні значення </a:t>
            </a:r>
            <a:r>
              <a:rPr lang="en-US" sz="2700" b="1" i="1" dirty="0" smtClean="0"/>
              <a:t>True</a:t>
            </a:r>
            <a:r>
              <a:rPr lang="en-US" sz="2700" dirty="0" smtClean="0"/>
              <a:t> </a:t>
            </a:r>
            <a:r>
              <a:rPr lang="uk-UA" sz="2700" dirty="0" smtClean="0"/>
              <a:t>активізується виконання запиту. </a:t>
            </a:r>
            <a:endParaRPr lang="uk-UA" sz="2700" dirty="0" smtClean="0"/>
          </a:p>
          <a:p>
            <a:pPr>
              <a:buNone/>
            </a:pPr>
            <a:endParaRPr lang="uk-UA" b="1" i="1" dirty="0" smtClean="0"/>
          </a:p>
          <a:p>
            <a:pPr>
              <a:buNone/>
            </a:pPr>
            <a:r>
              <a:rPr lang="en-US" dirty="0" smtClean="0"/>
              <a:t> </a:t>
            </a:r>
            <a:endParaRPr lang="uk-UA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285728"/>
            <a:ext cx="8358246" cy="6188224"/>
          </a:xfrm>
        </p:spPr>
        <p:txBody>
          <a:bodyPr/>
          <a:lstStyle/>
          <a:p>
            <a:pPr marL="0" indent="357188">
              <a:buNone/>
            </a:pPr>
            <a:r>
              <a:rPr lang="uk-UA" sz="2700" dirty="0" smtClean="0"/>
              <a:t>Запит на вибірку має вигляд:</a:t>
            </a:r>
          </a:p>
          <a:p>
            <a:pPr marL="0" indent="357188">
              <a:buNone/>
            </a:pPr>
            <a:r>
              <a:rPr lang="en-US" sz="2700" b="1" i="1" dirty="0" smtClean="0"/>
              <a:t>SELECT </a:t>
            </a:r>
            <a:r>
              <a:rPr lang="uk-UA" sz="2700" b="1" i="1" dirty="0" err="1" smtClean="0"/>
              <a:t>СписокПолів</a:t>
            </a:r>
            <a:endParaRPr lang="uk-UA" sz="2700" b="1" i="1" dirty="0" smtClean="0"/>
          </a:p>
          <a:p>
            <a:pPr marL="0" indent="357188">
              <a:buNone/>
            </a:pPr>
            <a:r>
              <a:rPr lang="en-US" sz="2700" b="1" i="1" dirty="0" smtClean="0"/>
              <a:t>FROM </a:t>
            </a:r>
            <a:r>
              <a:rPr lang="uk-UA" sz="2700" b="1" i="1" dirty="0" smtClean="0"/>
              <a:t>Таблиця </a:t>
            </a:r>
            <a:endParaRPr lang="uk-UA" sz="2700" b="1" i="1" dirty="0" smtClean="0"/>
          </a:p>
          <a:p>
            <a:pPr marL="0" indent="357188">
              <a:buNone/>
            </a:pPr>
            <a:r>
              <a:rPr lang="en-US" sz="2700" b="1" i="1" dirty="0" smtClean="0"/>
              <a:t>WHERE </a:t>
            </a:r>
            <a:r>
              <a:rPr lang="uk-UA" sz="2700" b="1" i="1" dirty="0" smtClean="0"/>
              <a:t>Критерій</a:t>
            </a:r>
          </a:p>
          <a:p>
            <a:pPr marL="0" indent="357188">
              <a:buNone/>
            </a:pPr>
            <a:r>
              <a:rPr lang="en-US" sz="2700" b="1" i="1" dirty="0" smtClean="0"/>
              <a:t>ORDER BY </a:t>
            </a:r>
            <a:r>
              <a:rPr lang="uk-UA" sz="2700" b="1" i="1" dirty="0" err="1" smtClean="0"/>
              <a:t>СписокПолів</a:t>
            </a:r>
            <a:endParaRPr lang="en-US" sz="2700" b="1" i="1" dirty="0" smtClean="0"/>
          </a:p>
          <a:p>
            <a:pPr marL="0" indent="357188">
              <a:buNone/>
            </a:pPr>
            <a:endParaRPr lang="en-US" sz="2700" b="1" i="1" dirty="0" smtClean="0"/>
          </a:p>
          <a:p>
            <a:pPr marL="0" indent="357188">
              <a:buNone/>
            </a:pPr>
            <a:r>
              <a:rPr lang="uk-UA" sz="2700" dirty="0" smtClean="0"/>
              <a:t>Приклад.</a:t>
            </a:r>
            <a:endParaRPr lang="en-US" sz="2700" dirty="0" smtClean="0"/>
          </a:p>
          <a:p>
            <a:pPr marL="0" indent="357188">
              <a:buNone/>
            </a:pPr>
            <a:r>
              <a:rPr lang="en-US" sz="2700" b="1" i="1" dirty="0" smtClean="0"/>
              <a:t>SELECT  </a:t>
            </a:r>
            <a:r>
              <a:rPr lang="en-US" sz="2700" b="1" i="1" dirty="0" err="1" smtClean="0"/>
              <a:t>Fam</a:t>
            </a:r>
            <a:r>
              <a:rPr lang="en-US" sz="2700" b="1" i="1" dirty="0" smtClean="0"/>
              <a:t>, Name</a:t>
            </a:r>
            <a:endParaRPr lang="uk-UA" sz="2700" b="1" i="1" dirty="0" smtClean="0"/>
          </a:p>
          <a:p>
            <a:pPr marL="0" indent="357188">
              <a:buNone/>
            </a:pPr>
            <a:r>
              <a:rPr lang="en-US" sz="2700" b="1" i="1" dirty="0" smtClean="0"/>
              <a:t>FROM </a:t>
            </a:r>
            <a:r>
              <a:rPr lang="en-US" sz="2700" b="1" i="1" dirty="0" smtClean="0"/>
              <a:t>‘:</a:t>
            </a:r>
            <a:r>
              <a:rPr lang="uk-UA" sz="2700" b="1" i="1" dirty="0" smtClean="0"/>
              <a:t>Школа:</a:t>
            </a:r>
            <a:r>
              <a:rPr lang="en-US" sz="2700" b="1" i="1" dirty="0" err="1" smtClean="0"/>
              <a:t>school.db</a:t>
            </a:r>
            <a:r>
              <a:rPr lang="en-US" sz="2700" b="1" i="1" dirty="0" smtClean="0"/>
              <a:t>’</a:t>
            </a:r>
            <a:r>
              <a:rPr lang="uk-UA" sz="2700" b="1" i="1" dirty="0" smtClean="0"/>
              <a:t> </a:t>
            </a:r>
            <a:endParaRPr lang="uk-UA" sz="2700" b="1" i="1" dirty="0" smtClean="0"/>
          </a:p>
          <a:p>
            <a:pPr marL="0" indent="357188">
              <a:buNone/>
            </a:pPr>
            <a:r>
              <a:rPr lang="en-US" sz="2700" b="1" i="1" dirty="0" smtClean="0"/>
              <a:t>WHERE </a:t>
            </a:r>
            <a:r>
              <a:rPr lang="en-US" sz="2700" b="1" i="1" dirty="0" smtClean="0"/>
              <a:t>(Class = ’11b’)</a:t>
            </a:r>
            <a:endParaRPr lang="uk-UA" sz="2700" b="1" i="1" dirty="0" smtClean="0"/>
          </a:p>
          <a:p>
            <a:pPr marL="0" indent="357188">
              <a:buNone/>
            </a:pPr>
            <a:r>
              <a:rPr lang="en-US" sz="2700" b="1" i="1" dirty="0" smtClean="0"/>
              <a:t>ORDER BY </a:t>
            </a:r>
            <a:r>
              <a:rPr lang="en-US" sz="2700" b="1" i="1" dirty="0" err="1" smtClean="0"/>
              <a:t>Fam</a:t>
            </a:r>
            <a:r>
              <a:rPr lang="en-US" sz="2700" b="1" i="1" dirty="0" smtClean="0"/>
              <a:t>, Name</a:t>
            </a:r>
          </a:p>
          <a:p>
            <a:pPr marL="0" indent="357188">
              <a:buNone/>
            </a:pPr>
            <a:endParaRPr lang="uk-UA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214290"/>
            <a:ext cx="8501122" cy="6259662"/>
          </a:xfrm>
        </p:spPr>
        <p:txBody>
          <a:bodyPr/>
          <a:lstStyle/>
          <a:p>
            <a:pPr marL="0" indent="357188">
              <a:buNone/>
            </a:pPr>
            <a:r>
              <a:rPr lang="uk-UA" sz="2800" dirty="0" smtClean="0"/>
              <a:t>Запит може бути сформований і записаний у властивість </a:t>
            </a:r>
            <a:r>
              <a:rPr lang="en-US" sz="2800" b="1" dirty="0" smtClean="0"/>
              <a:t>SQL</a:t>
            </a:r>
            <a:r>
              <a:rPr lang="en-US" sz="2800" dirty="0" smtClean="0"/>
              <a:t> </a:t>
            </a:r>
            <a:r>
              <a:rPr lang="uk-UA" sz="2800" dirty="0" smtClean="0"/>
              <a:t>під час розробки </a:t>
            </a:r>
            <a:r>
              <a:rPr lang="uk-UA" sz="2800" dirty="0" smtClean="0"/>
              <a:t>програми </a:t>
            </a:r>
            <a:r>
              <a:rPr lang="uk-UA" sz="2800" dirty="0" smtClean="0"/>
              <a:t>або її виконання.</a:t>
            </a:r>
          </a:p>
          <a:p>
            <a:pPr marL="0" indent="357188">
              <a:buNone/>
            </a:pPr>
            <a:r>
              <a:rPr lang="uk-UA" sz="2800" dirty="0" smtClean="0"/>
              <a:t>Для запису запиту </a:t>
            </a:r>
            <a:r>
              <a:rPr lang="uk-UA" sz="2800" dirty="0" smtClean="0"/>
              <a:t>під час розробки</a:t>
            </a:r>
            <a:r>
              <a:rPr lang="uk-UA" sz="2800" dirty="0" smtClean="0"/>
              <a:t> використовується редактор списку рядків, що відкривається при натискуванні мишею у рядку властивості </a:t>
            </a:r>
            <a:r>
              <a:rPr lang="en-US" sz="2800" b="1" dirty="0" smtClean="0"/>
              <a:t>SQL</a:t>
            </a:r>
            <a:r>
              <a:rPr lang="en-US" sz="2800" dirty="0" smtClean="0"/>
              <a:t> </a:t>
            </a:r>
            <a:r>
              <a:rPr lang="uk-UA" sz="2800" dirty="0" smtClean="0"/>
              <a:t>Інспектора об</a:t>
            </a:r>
            <a:r>
              <a:rPr lang="en-US" sz="2800" dirty="0" smtClean="0"/>
              <a:t>’</a:t>
            </a:r>
            <a:r>
              <a:rPr lang="uk-UA" sz="2800" dirty="0" err="1" smtClean="0"/>
              <a:t>єктів</a:t>
            </a:r>
            <a:r>
              <a:rPr lang="uk-UA" sz="2800" dirty="0" smtClean="0"/>
              <a:t>. </a:t>
            </a:r>
            <a:endParaRPr lang="en-US" sz="2800" dirty="0" smtClean="0"/>
          </a:p>
          <a:p>
            <a:pPr marL="0" indent="357188">
              <a:buNone/>
            </a:pPr>
            <a:r>
              <a:rPr lang="ru-RU" sz="2800" dirty="0" smtClean="0"/>
              <a:t>В</a:t>
            </a:r>
            <a:r>
              <a:rPr lang="uk-UA" sz="2800" dirty="0" err="1" smtClean="0"/>
              <a:t>ластивість</a:t>
            </a:r>
            <a:r>
              <a:rPr lang="uk-UA" sz="2800" dirty="0" smtClean="0"/>
              <a:t> </a:t>
            </a:r>
            <a:r>
              <a:rPr lang="en-US" sz="2800" b="1" dirty="0" smtClean="0"/>
              <a:t>SQL</a:t>
            </a:r>
            <a:r>
              <a:rPr lang="uk-UA" sz="2800" dirty="0" smtClean="0"/>
              <a:t> є списком рядків.  Для формування запиту треба, використовуючи метод </a:t>
            </a:r>
            <a:r>
              <a:rPr lang="en-US" sz="2800" b="1" dirty="0" smtClean="0"/>
              <a:t>Add</a:t>
            </a:r>
            <a:r>
              <a:rPr lang="ru-RU" sz="2800" dirty="0" smtClean="0"/>
              <a:t>, </a:t>
            </a:r>
            <a:r>
              <a:rPr lang="ru-RU" sz="2800" dirty="0" err="1" smtClean="0"/>
              <a:t>додати</a:t>
            </a:r>
            <a:r>
              <a:rPr lang="ru-RU" sz="2800" dirty="0" smtClean="0"/>
              <a:t> рядки (</a:t>
            </a:r>
            <a:r>
              <a:rPr lang="en-US" sz="2800" dirty="0" smtClean="0"/>
              <a:t>SQL</a:t>
            </a:r>
            <a:r>
              <a:rPr lang="uk-UA" sz="2800" dirty="0" smtClean="0"/>
              <a:t> </a:t>
            </a:r>
            <a:r>
              <a:rPr lang="uk-UA" sz="2800" dirty="0" smtClean="0"/>
              <a:t>- інструкції</a:t>
            </a:r>
            <a:r>
              <a:rPr lang="ru-RU" sz="2800" dirty="0" smtClean="0"/>
              <a:t>)</a:t>
            </a:r>
            <a:r>
              <a:rPr lang="en-US" sz="2800" dirty="0" smtClean="0"/>
              <a:t> </a:t>
            </a:r>
            <a:r>
              <a:rPr lang="uk-UA" sz="2800" dirty="0" smtClean="0"/>
              <a:t>до списку </a:t>
            </a:r>
            <a:r>
              <a:rPr lang="en-US" sz="2800" dirty="0" smtClean="0"/>
              <a:t>SQL</a:t>
            </a:r>
            <a:r>
              <a:rPr lang="uk-UA" sz="2800" dirty="0" smtClean="0"/>
              <a:t>.</a:t>
            </a:r>
            <a:endParaRPr lang="en-US" sz="2800" dirty="0" smtClean="0"/>
          </a:p>
          <a:p>
            <a:pPr marL="0" indent="357188">
              <a:buNone/>
            </a:pPr>
            <a:endParaRPr lang="uk-UA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69118" y="428604"/>
            <a:ext cx="8501121" cy="600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715436" cy="72547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</a:t>
            </a:r>
            <a:r>
              <a:rPr lang="uk-UA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Компоненти для роботи з базою даних </a:t>
            </a:r>
            <a:endParaRPr lang="uk-UA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1071546"/>
            <a:ext cx="8501122" cy="5572164"/>
          </a:xfrm>
        </p:spPr>
        <p:txBody>
          <a:bodyPr>
            <a:normAutofit lnSpcReduction="10000"/>
          </a:bodyPr>
          <a:lstStyle/>
          <a:p>
            <a:r>
              <a:rPr lang="uk-UA" dirty="0" smtClean="0"/>
              <a:t>Компонент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Database</a:t>
            </a:r>
            <a:r>
              <a:rPr lang="en-US" dirty="0" smtClean="0"/>
              <a:t> </a:t>
            </a:r>
            <a:r>
              <a:rPr lang="uk-UA" dirty="0" smtClean="0"/>
              <a:t>представляє базу даних як одне ціле, тобто сукупність таблиць.</a:t>
            </a:r>
            <a:endParaRPr lang="en-US" dirty="0" smtClean="0"/>
          </a:p>
          <a:p>
            <a:r>
              <a:rPr lang="uk-UA" dirty="0" smtClean="0"/>
              <a:t>Компонент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Table </a:t>
            </a:r>
            <a:r>
              <a:rPr lang="uk-UA" dirty="0" smtClean="0"/>
              <a:t>представляє таблицю бази даних.</a:t>
            </a:r>
            <a:endParaRPr lang="en-US" dirty="0" smtClean="0"/>
          </a:p>
          <a:p>
            <a:r>
              <a:rPr lang="uk-UA" dirty="0" smtClean="0"/>
              <a:t>Компонент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DataSource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smtClean="0"/>
              <a:t>(</a:t>
            </a:r>
            <a:r>
              <a:rPr lang="uk-UA" b="1" dirty="0" smtClean="0"/>
              <a:t>джерело даних</a:t>
            </a:r>
            <a:r>
              <a:rPr lang="en-US" b="1" dirty="0" smtClean="0"/>
              <a:t>)</a:t>
            </a:r>
            <a:r>
              <a:rPr lang="uk-UA" b="1" dirty="0" smtClean="0"/>
              <a:t> </a:t>
            </a:r>
            <a:r>
              <a:rPr lang="uk-UA" dirty="0" smtClean="0"/>
              <a:t>забезпечує зв’язок компонента </a:t>
            </a:r>
            <a:r>
              <a:rPr lang="uk-UA" i="1" dirty="0" smtClean="0"/>
              <a:t>відображення-редагування</a:t>
            </a:r>
            <a:r>
              <a:rPr lang="uk-UA" dirty="0" smtClean="0"/>
              <a:t> даних (наприклад, </a:t>
            </a:r>
            <a:r>
              <a:rPr lang="en-US" b="1" i="1" dirty="0" err="1" smtClean="0"/>
              <a:t>DBGrid</a:t>
            </a:r>
            <a:r>
              <a:rPr lang="uk-UA" dirty="0" smtClean="0"/>
              <a:t>)</a:t>
            </a:r>
            <a:r>
              <a:rPr lang="en-US" dirty="0" smtClean="0"/>
              <a:t> </a:t>
            </a:r>
            <a:r>
              <a:rPr lang="uk-UA" dirty="0" smtClean="0"/>
              <a:t>та джерела даних (таблиця </a:t>
            </a:r>
            <a:r>
              <a:rPr lang="en-US" b="1" dirty="0" smtClean="0"/>
              <a:t>Table</a:t>
            </a:r>
            <a:r>
              <a:rPr lang="uk-UA" dirty="0" smtClean="0"/>
              <a:t>).</a:t>
            </a:r>
            <a:r>
              <a:rPr lang="en-US" dirty="0" smtClean="0"/>
              <a:t> </a:t>
            </a:r>
            <a:endParaRPr lang="uk-UA" dirty="0" smtClean="0"/>
          </a:p>
          <a:p>
            <a:r>
              <a:rPr lang="uk-UA" dirty="0" smtClean="0"/>
              <a:t>Компонент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DBText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dirty="0" smtClean="0"/>
              <a:t>дозволяє переглядати вміст поля, а</a:t>
            </a:r>
            <a:r>
              <a:rPr lang="en-US" dirty="0" smtClean="0"/>
              <a:t> </a:t>
            </a:r>
            <a:r>
              <a:rPr lang="uk-UA" dirty="0" smtClean="0"/>
              <a:t>компоненти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DBEdit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DBMemo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uk-UA" dirty="0" smtClean="0"/>
              <a:t>переглядати і редагувати;</a:t>
            </a:r>
            <a:endParaRPr lang="en-US" dirty="0" smtClean="0"/>
          </a:p>
          <a:p>
            <a:r>
              <a:rPr lang="uk-UA" dirty="0" smtClean="0"/>
              <a:t>Компонент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DBNavigator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dirty="0" smtClean="0"/>
              <a:t>дозволяє переглядати записи файлу даних;</a:t>
            </a:r>
          </a:p>
          <a:p>
            <a:r>
              <a:rPr lang="uk-UA" dirty="0" smtClean="0"/>
              <a:t>Компонент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DBGrid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dirty="0" smtClean="0"/>
              <a:t>забезпечує подання бази даних у вигляді таблиці.</a:t>
            </a:r>
          </a:p>
          <a:p>
            <a:endParaRPr lang="uk-UA" dirty="0" smtClean="0"/>
          </a:p>
          <a:p>
            <a:endParaRPr lang="uk-UA" dirty="0" smtClean="0"/>
          </a:p>
          <a:p>
            <a:endParaRPr lang="en-US" dirty="0" smtClean="0"/>
          </a:p>
          <a:p>
            <a:endParaRPr lang="uk-UA" dirty="0" smtClean="0"/>
          </a:p>
          <a:p>
            <a:endParaRPr lang="uk-UA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285728"/>
            <a:ext cx="8572560" cy="6188224"/>
          </a:xfrm>
        </p:spPr>
        <p:txBody>
          <a:bodyPr>
            <a:normAutofit fontScale="85000" lnSpcReduction="10000"/>
          </a:bodyPr>
          <a:lstStyle/>
          <a:p>
            <a:pPr marL="0" indent="357188">
              <a:buNone/>
            </a:pPr>
            <a:r>
              <a:rPr lang="uk-UA" sz="3200" dirty="0" smtClean="0"/>
              <a:t>Фрагмент коду запиту на пошук інформації:</a:t>
            </a:r>
          </a:p>
          <a:p>
            <a:pPr marL="0" indent="0">
              <a:buNone/>
            </a:pPr>
            <a:r>
              <a:rPr lang="en-US" sz="3200" b="1" i="1" dirty="0" smtClean="0"/>
              <a:t>With Form1.Query1 do</a:t>
            </a:r>
          </a:p>
          <a:p>
            <a:pPr marL="0" indent="357188">
              <a:buNone/>
            </a:pPr>
            <a:r>
              <a:rPr lang="en-US" sz="3200" b="1" i="1" dirty="0" smtClean="0"/>
              <a:t>begin</a:t>
            </a:r>
            <a:endParaRPr lang="ru-RU" sz="3200" b="1" i="1" dirty="0" smtClean="0"/>
          </a:p>
          <a:p>
            <a:pPr marL="0" indent="179388">
              <a:buNone/>
            </a:pPr>
            <a:r>
              <a:rPr lang="ru-RU" sz="3200" b="1" i="1" dirty="0" smtClean="0"/>
              <a:t>     </a:t>
            </a:r>
            <a:r>
              <a:rPr lang="en-US" sz="3200" b="1" i="1" dirty="0" smtClean="0"/>
              <a:t>Close; </a:t>
            </a:r>
            <a:endParaRPr lang="ru-RU" sz="3200" b="1" i="1" dirty="0" smtClean="0"/>
          </a:p>
          <a:p>
            <a:pPr marL="0" indent="179388">
              <a:buNone/>
            </a:pPr>
            <a:r>
              <a:rPr lang="ru-RU" sz="3200" b="1" i="1" dirty="0" smtClean="0"/>
              <a:t> </a:t>
            </a:r>
            <a:r>
              <a:rPr lang="ru-RU" sz="3200" b="1" i="1" dirty="0" smtClean="0"/>
              <a:t>    </a:t>
            </a:r>
            <a:r>
              <a:rPr lang="en-US" sz="3200" b="1" i="1" dirty="0" err="1" smtClean="0"/>
              <a:t>SQL.Clear</a:t>
            </a:r>
            <a:r>
              <a:rPr lang="en-US" sz="3200" b="1" i="1" dirty="0" smtClean="0"/>
              <a:t>; //</a:t>
            </a:r>
            <a:r>
              <a:rPr lang="uk-UA" sz="3200" b="1" i="1" dirty="0" err="1" smtClean="0"/>
              <a:t>очист</a:t>
            </a:r>
            <a:r>
              <a:rPr lang="ru-RU" sz="3200" b="1" i="1" dirty="0" err="1" smtClean="0"/>
              <a:t>ити</a:t>
            </a:r>
            <a:r>
              <a:rPr lang="ru-RU" sz="3200" b="1" i="1" dirty="0" smtClean="0"/>
              <a:t> </a:t>
            </a:r>
            <a:r>
              <a:rPr lang="ru-RU" sz="3200" b="1" i="1" dirty="0" err="1" smtClean="0"/>
              <a:t>попередн</a:t>
            </a:r>
            <a:r>
              <a:rPr lang="uk-UA" sz="3200" b="1" i="1" dirty="0" smtClean="0"/>
              <a:t>і</a:t>
            </a:r>
            <a:r>
              <a:rPr lang="ru-RU" sz="3200" b="1" i="1" dirty="0" err="1" smtClean="0"/>
              <a:t>й</a:t>
            </a:r>
            <a:r>
              <a:rPr lang="ru-RU" sz="3200" b="1" i="1" dirty="0" smtClean="0"/>
              <a:t> запит</a:t>
            </a:r>
            <a:endParaRPr lang="en-US" sz="3200" b="1" i="1" dirty="0" smtClean="0"/>
          </a:p>
          <a:p>
            <a:pPr marL="0" indent="357188">
              <a:buNone/>
            </a:pPr>
            <a:r>
              <a:rPr lang="en-US" sz="3200" b="1" i="1" dirty="0" smtClean="0"/>
              <a:t>   </a:t>
            </a:r>
            <a:r>
              <a:rPr lang="en-US" sz="3200" b="1" i="1" dirty="0" err="1" smtClean="0"/>
              <a:t>SQL.Add</a:t>
            </a:r>
            <a:r>
              <a:rPr lang="en-US" sz="3200" b="1" i="1" dirty="0" smtClean="0"/>
              <a:t>(‘SELECT  </a:t>
            </a:r>
            <a:r>
              <a:rPr lang="en-US" sz="3200" b="1" i="1" dirty="0" err="1" smtClean="0"/>
              <a:t>Fam</a:t>
            </a:r>
            <a:r>
              <a:rPr lang="en-US" sz="3200" b="1" i="1" dirty="0" smtClean="0"/>
              <a:t>, </a:t>
            </a:r>
            <a:r>
              <a:rPr lang="en-US" sz="3200" b="1" i="1" dirty="0" smtClean="0"/>
              <a:t>Name’);</a:t>
            </a:r>
            <a:endParaRPr lang="uk-UA" sz="3200" b="1" i="1" dirty="0" smtClean="0"/>
          </a:p>
          <a:p>
            <a:pPr marL="0" indent="357188">
              <a:buNone/>
            </a:pPr>
            <a:r>
              <a:rPr lang="en-US" sz="3200" b="1" i="1" dirty="0" smtClean="0"/>
              <a:t>   </a:t>
            </a:r>
            <a:r>
              <a:rPr lang="en-US" sz="3200" b="1" i="1" dirty="0" err="1" smtClean="0"/>
              <a:t>SQL.Add</a:t>
            </a:r>
            <a:r>
              <a:rPr lang="en-US" sz="3200" b="1" i="1" dirty="0" smtClean="0"/>
              <a:t>(‘FROM “:</a:t>
            </a:r>
            <a:r>
              <a:rPr lang="uk-UA" sz="3200" b="1" i="1" dirty="0" smtClean="0"/>
              <a:t>Школа:</a:t>
            </a:r>
            <a:r>
              <a:rPr lang="en-US" sz="3200" b="1" i="1" dirty="0" err="1" smtClean="0"/>
              <a:t>school.db</a:t>
            </a:r>
            <a:r>
              <a:rPr lang="en-US" sz="3200" b="1" i="1" dirty="0" smtClean="0"/>
              <a:t>” ’);</a:t>
            </a:r>
            <a:r>
              <a:rPr lang="uk-UA" sz="3200" b="1" i="1" dirty="0" smtClean="0"/>
              <a:t> </a:t>
            </a:r>
            <a:endParaRPr lang="uk-UA" sz="3200" b="1" i="1" dirty="0" smtClean="0"/>
          </a:p>
          <a:p>
            <a:pPr marL="0" indent="357188">
              <a:buNone/>
            </a:pPr>
            <a:r>
              <a:rPr lang="en-US" sz="3200" b="1" i="1" dirty="0" smtClean="0"/>
              <a:t>   </a:t>
            </a:r>
            <a:r>
              <a:rPr lang="en-US" sz="3200" b="1" i="1" dirty="0" err="1" smtClean="0"/>
              <a:t>SQL.Add</a:t>
            </a:r>
            <a:r>
              <a:rPr lang="en-US" sz="3200" b="1" i="1" dirty="0" smtClean="0"/>
              <a:t>(‘WHERE’);</a:t>
            </a:r>
          </a:p>
          <a:p>
            <a:pPr marL="0" indent="357188">
              <a:buNone/>
            </a:pPr>
            <a:r>
              <a:rPr lang="en-US" sz="3200" b="1" i="1" dirty="0" smtClean="0"/>
              <a:t>   </a:t>
            </a:r>
            <a:r>
              <a:rPr lang="en-US" sz="3200" b="1" i="1" dirty="0" err="1" smtClean="0"/>
              <a:t>SQL.Add</a:t>
            </a:r>
            <a:r>
              <a:rPr lang="en-US" sz="3200" b="1" i="1" dirty="0" smtClean="0"/>
              <a:t>(‘ </a:t>
            </a:r>
            <a:r>
              <a:rPr lang="en-US" sz="3200" b="1" i="1" dirty="0" smtClean="0"/>
              <a:t>(Class = ’11b</a:t>
            </a:r>
            <a:r>
              <a:rPr lang="en-US" sz="3200" b="1" i="1" dirty="0" smtClean="0"/>
              <a:t>’)’);</a:t>
            </a:r>
            <a:endParaRPr lang="uk-UA" sz="3200" b="1" i="1" dirty="0" smtClean="0"/>
          </a:p>
          <a:p>
            <a:pPr marL="0" indent="357188">
              <a:buNone/>
            </a:pPr>
            <a:r>
              <a:rPr lang="en-US" sz="3200" b="1" i="1" dirty="0" smtClean="0"/>
              <a:t>   </a:t>
            </a:r>
            <a:r>
              <a:rPr lang="en-US" sz="3200" b="1" i="1" dirty="0" err="1" smtClean="0"/>
              <a:t>SQL.Add</a:t>
            </a:r>
            <a:r>
              <a:rPr lang="en-US" sz="3200" b="1" i="1" dirty="0" smtClean="0"/>
              <a:t>(‘ORDER </a:t>
            </a:r>
            <a:r>
              <a:rPr lang="en-US" sz="3200" b="1" i="1" dirty="0" smtClean="0"/>
              <a:t>BY </a:t>
            </a:r>
            <a:r>
              <a:rPr lang="en-US" sz="3200" b="1" i="1" dirty="0" err="1" smtClean="0"/>
              <a:t>Fam</a:t>
            </a:r>
            <a:r>
              <a:rPr lang="en-US" sz="3200" b="1" i="1" dirty="0" smtClean="0"/>
              <a:t>, </a:t>
            </a:r>
            <a:r>
              <a:rPr lang="en-US" sz="3200" b="1" i="1" dirty="0" smtClean="0"/>
              <a:t>Name’);</a:t>
            </a:r>
          </a:p>
          <a:p>
            <a:pPr marL="0" indent="357188">
              <a:buNone/>
            </a:pPr>
            <a:r>
              <a:rPr lang="en-US" sz="3200" b="1" i="1" dirty="0" smtClean="0"/>
              <a:t>  Open;</a:t>
            </a:r>
          </a:p>
          <a:p>
            <a:pPr marL="0" indent="357188">
              <a:buNone/>
            </a:pPr>
            <a:r>
              <a:rPr lang="en-US" sz="3200" b="1" i="1" dirty="0" smtClean="0"/>
              <a:t>End;</a:t>
            </a:r>
            <a:endParaRPr lang="en-US" sz="3200" b="1" i="1" dirty="0" smtClean="0"/>
          </a:p>
          <a:p>
            <a:pPr marL="0" indent="179388">
              <a:buNone/>
            </a:pPr>
            <a:endParaRPr lang="en-US" sz="2700" dirty="0" smtClean="0"/>
          </a:p>
          <a:p>
            <a:pPr marL="0" indent="179388">
              <a:buNone/>
            </a:pPr>
            <a:r>
              <a:rPr lang="en-US" sz="2700" dirty="0" smtClean="0"/>
              <a:t> </a:t>
            </a:r>
            <a:r>
              <a:rPr lang="en-US" sz="2700" dirty="0" smtClean="0"/>
              <a:t>    </a:t>
            </a:r>
            <a:endParaRPr lang="uk-UA" sz="27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82594"/>
          </a:xfrm>
        </p:spPr>
        <p:txBody>
          <a:bodyPr/>
          <a:lstStyle/>
          <a:p>
            <a:r>
              <a:rPr lang="en-US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</a:t>
            </a:r>
            <a:r>
              <a:rPr lang="uk-UA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Властивості компонентів</a:t>
            </a:r>
            <a:endParaRPr lang="uk-UA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928670"/>
            <a:ext cx="8429684" cy="5643602"/>
          </a:xfrm>
        </p:spPr>
        <p:txBody>
          <a:bodyPr/>
          <a:lstStyle/>
          <a:p>
            <a:pPr>
              <a:buNone/>
            </a:pPr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uk-UA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Властивості компонента </a:t>
            </a:r>
            <a:r>
              <a:rPr lang="en-US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Table</a:t>
            </a:r>
            <a:r>
              <a:rPr lang="uk-UA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uk-UA" sz="3000" b="1" i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endParaRPr lang="uk-UA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Name</a:t>
            </a:r>
            <a:r>
              <a:rPr lang="en-US" dirty="0" smtClean="0"/>
              <a:t> – </a:t>
            </a:r>
            <a:r>
              <a:rPr lang="uk-UA" dirty="0" err="1" smtClean="0"/>
              <a:t>ім</a:t>
            </a:r>
            <a:r>
              <a:rPr lang="en-US" dirty="0" smtClean="0"/>
              <a:t>’</a:t>
            </a:r>
            <a:r>
              <a:rPr lang="uk-UA" dirty="0" smtClean="0"/>
              <a:t>я компонента;</a:t>
            </a:r>
            <a:endParaRPr lang="en-US" dirty="0" smtClean="0"/>
          </a:p>
          <a:p>
            <a:r>
              <a:rPr lang="en-US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DatabaseName</a:t>
            </a:r>
            <a:r>
              <a:rPr lang="en-US" dirty="0" smtClean="0"/>
              <a:t> - </a:t>
            </a:r>
            <a:r>
              <a:rPr lang="uk-UA" dirty="0" err="1" smtClean="0"/>
              <a:t>ім</a:t>
            </a:r>
            <a:r>
              <a:rPr lang="en-US" dirty="0" smtClean="0"/>
              <a:t>’</a:t>
            </a:r>
            <a:r>
              <a:rPr lang="uk-UA" dirty="0" smtClean="0"/>
              <a:t>я бази даних, частиною якої є таблиця для доступу до якої використовується компонент;</a:t>
            </a:r>
          </a:p>
          <a:p>
            <a:r>
              <a:rPr lang="en-US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TableName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smtClean="0"/>
              <a:t>- </a:t>
            </a:r>
            <a:r>
              <a:rPr lang="uk-UA" dirty="0" err="1" smtClean="0"/>
              <a:t>ім</a:t>
            </a:r>
            <a:r>
              <a:rPr lang="en-US" dirty="0" smtClean="0"/>
              <a:t>’</a:t>
            </a:r>
            <a:r>
              <a:rPr lang="uk-UA" dirty="0" smtClean="0"/>
              <a:t>я файлу даних, для доступу до якого використовується компонент;</a:t>
            </a:r>
          </a:p>
          <a:p>
            <a:r>
              <a:rPr lang="en-US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TableType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</a:t>
            </a:r>
            <a:r>
              <a:rPr lang="uk-UA" dirty="0" smtClean="0"/>
              <a:t>тип таблиці </a:t>
            </a:r>
            <a:r>
              <a:rPr lang="uk-UA" b="1" i="1" dirty="0" smtClean="0"/>
              <a:t>(</a:t>
            </a:r>
            <a:r>
              <a:rPr lang="en-US" b="1" i="1" dirty="0" smtClean="0"/>
              <a:t>Paradox</a:t>
            </a:r>
            <a:r>
              <a:rPr lang="en-US" dirty="0" smtClean="0"/>
              <a:t>, dBase, FoxPro</a:t>
            </a:r>
            <a:r>
              <a:rPr lang="uk-UA" dirty="0" smtClean="0"/>
              <a:t>);</a:t>
            </a:r>
            <a:endParaRPr lang="en-US" dirty="0" smtClean="0"/>
          </a:p>
          <a:p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Active</a:t>
            </a:r>
            <a:r>
              <a:rPr lang="en-US" dirty="0" smtClean="0"/>
              <a:t> – </a:t>
            </a:r>
            <a:r>
              <a:rPr lang="uk-UA" dirty="0" smtClean="0"/>
              <a:t>ознака активізації таблиці. При присвоюванні значення </a:t>
            </a:r>
            <a:r>
              <a:rPr lang="en-US" dirty="0" smtClean="0"/>
              <a:t>True </a:t>
            </a:r>
            <a:r>
              <a:rPr lang="uk-UA" dirty="0" smtClean="0"/>
              <a:t>відкривається файл таблиці. </a:t>
            </a:r>
          </a:p>
          <a:p>
            <a:endParaRPr lang="uk-UA" dirty="0" smtClean="0"/>
          </a:p>
          <a:p>
            <a:endParaRPr lang="uk-UA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285728"/>
            <a:ext cx="8358246" cy="6215106"/>
          </a:xfrm>
        </p:spPr>
        <p:txBody>
          <a:bodyPr>
            <a:normAutofit/>
          </a:bodyPr>
          <a:lstStyle/>
          <a:p>
            <a:pPr marL="0" indent="269875">
              <a:buNone/>
            </a:pPr>
            <a:r>
              <a:rPr lang="uk-UA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Властивості компонента </a:t>
            </a:r>
            <a:r>
              <a:rPr lang="en-US" b="1" i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DataSource</a:t>
            </a:r>
            <a:r>
              <a:rPr lang="uk-UA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uk-UA" sz="3000" b="1" i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269875"/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Name</a:t>
            </a:r>
            <a:r>
              <a:rPr lang="en-US" dirty="0" smtClean="0"/>
              <a:t> – </a:t>
            </a:r>
            <a:r>
              <a:rPr lang="uk-UA" dirty="0" err="1" smtClean="0"/>
              <a:t>ім</a:t>
            </a:r>
            <a:r>
              <a:rPr lang="en-US" dirty="0" smtClean="0"/>
              <a:t>’</a:t>
            </a:r>
            <a:r>
              <a:rPr lang="uk-UA" dirty="0" smtClean="0"/>
              <a:t>я компонента;</a:t>
            </a:r>
            <a:endParaRPr lang="en-US" dirty="0" smtClean="0"/>
          </a:p>
          <a:p>
            <a:pPr marL="0" indent="269875"/>
            <a:r>
              <a:rPr lang="en-US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DataSet</a:t>
            </a:r>
            <a:r>
              <a:rPr lang="en-US" dirty="0" smtClean="0"/>
              <a:t> - </a:t>
            </a:r>
            <a:r>
              <a:rPr lang="uk-UA" dirty="0" err="1" smtClean="0"/>
              <a:t>ім</a:t>
            </a:r>
            <a:r>
              <a:rPr lang="en-US" dirty="0" smtClean="0"/>
              <a:t>’</a:t>
            </a:r>
            <a:r>
              <a:rPr lang="uk-UA" dirty="0" smtClean="0"/>
              <a:t>я компонента</a:t>
            </a:r>
            <a:r>
              <a:rPr lang="en-US" dirty="0" smtClean="0"/>
              <a:t>,</a:t>
            </a:r>
            <a:r>
              <a:rPr lang="uk-UA" dirty="0" smtClean="0"/>
              <a:t> що являє собою набір вхідних даних. </a:t>
            </a:r>
          </a:p>
          <a:p>
            <a:pPr marL="0" indent="269875">
              <a:buNone/>
            </a:pPr>
            <a:r>
              <a:rPr lang="uk-UA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Властивості компонентів </a:t>
            </a:r>
            <a:r>
              <a:rPr lang="en-US" b="1" i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DBText</a:t>
            </a:r>
            <a:r>
              <a:rPr lang="uk-UA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r>
              <a:rPr lang="en-US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i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DBEdit</a:t>
            </a:r>
            <a:r>
              <a:rPr lang="en-US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en-US" b="1" i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DBMemo</a:t>
            </a:r>
            <a:r>
              <a:rPr lang="uk-UA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uk-UA" sz="3000" b="1" i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269875"/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Name</a:t>
            </a:r>
            <a:r>
              <a:rPr lang="en-US" dirty="0" smtClean="0"/>
              <a:t> – </a:t>
            </a:r>
            <a:r>
              <a:rPr lang="uk-UA" dirty="0" err="1" smtClean="0"/>
              <a:t>ім</a:t>
            </a:r>
            <a:r>
              <a:rPr lang="en-US" dirty="0" smtClean="0"/>
              <a:t>’</a:t>
            </a:r>
            <a:r>
              <a:rPr lang="uk-UA" dirty="0" smtClean="0"/>
              <a:t>я компонента;</a:t>
            </a:r>
            <a:endParaRPr lang="en-US" dirty="0" smtClean="0"/>
          </a:p>
          <a:p>
            <a:pPr marL="0" indent="269875"/>
            <a:r>
              <a:rPr lang="en-US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DataSource</a:t>
            </a:r>
            <a:r>
              <a:rPr lang="en-US" dirty="0" smtClean="0"/>
              <a:t> – </a:t>
            </a:r>
            <a:r>
              <a:rPr lang="uk-UA" dirty="0" smtClean="0"/>
              <a:t>компонент</a:t>
            </a:r>
            <a:r>
              <a:rPr lang="en-US" dirty="0" smtClean="0"/>
              <a:t> – </a:t>
            </a:r>
            <a:r>
              <a:rPr lang="uk-UA" dirty="0" smtClean="0"/>
              <a:t>джерело даних;</a:t>
            </a:r>
          </a:p>
          <a:p>
            <a:pPr marL="0" indent="269875"/>
            <a:r>
              <a:rPr lang="en-US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DataField</a:t>
            </a:r>
            <a:r>
              <a:rPr lang="en-US" dirty="0" smtClean="0"/>
              <a:t> – </a:t>
            </a:r>
            <a:r>
              <a:rPr lang="uk-UA" dirty="0" smtClean="0"/>
              <a:t>поле бази даних, для відображення або редагування якого використовується компонент.</a:t>
            </a:r>
          </a:p>
          <a:p>
            <a:pPr marL="0" indent="269875">
              <a:buNone/>
            </a:pPr>
            <a:r>
              <a:rPr lang="uk-UA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Властивості компонента </a:t>
            </a:r>
            <a:r>
              <a:rPr lang="en-US" b="1" i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DataSource</a:t>
            </a:r>
            <a:r>
              <a:rPr lang="uk-UA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uk-UA" sz="3000" b="1" i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269875"/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Name</a:t>
            </a:r>
            <a:r>
              <a:rPr lang="en-US" dirty="0" smtClean="0"/>
              <a:t> – </a:t>
            </a:r>
            <a:r>
              <a:rPr lang="uk-UA" dirty="0" err="1" smtClean="0"/>
              <a:t>ім</a:t>
            </a:r>
            <a:r>
              <a:rPr lang="en-US" dirty="0" smtClean="0"/>
              <a:t>’</a:t>
            </a:r>
            <a:r>
              <a:rPr lang="uk-UA" dirty="0" smtClean="0"/>
              <a:t>я компонента;</a:t>
            </a:r>
            <a:endParaRPr lang="en-US" dirty="0" smtClean="0"/>
          </a:p>
          <a:p>
            <a:pPr marL="0" indent="269875"/>
            <a:r>
              <a:rPr lang="en-US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DataSource</a:t>
            </a:r>
            <a:r>
              <a:rPr lang="en-US" dirty="0" smtClean="0"/>
              <a:t> – </a:t>
            </a:r>
            <a:r>
              <a:rPr lang="uk-UA" dirty="0" smtClean="0"/>
              <a:t>компонент</a:t>
            </a:r>
            <a:r>
              <a:rPr lang="en-US" dirty="0" smtClean="0"/>
              <a:t> – </a:t>
            </a:r>
            <a:r>
              <a:rPr lang="uk-UA" dirty="0" smtClean="0"/>
              <a:t>джерело даних;</a:t>
            </a:r>
          </a:p>
          <a:p>
            <a:pPr marL="0" indent="269875"/>
            <a:r>
              <a:rPr lang="en-US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VisibleButtons</a:t>
            </a:r>
            <a:r>
              <a:rPr lang="en-US" dirty="0" smtClean="0"/>
              <a:t> – </a:t>
            </a:r>
            <a:r>
              <a:rPr lang="uk-UA" dirty="0" smtClean="0"/>
              <a:t>видимі командні кнопки.</a:t>
            </a:r>
          </a:p>
          <a:p>
            <a:pPr marL="0" indent="269875"/>
            <a:endParaRPr lang="uk-UA" dirty="0" smtClean="0"/>
          </a:p>
          <a:p>
            <a:pPr marL="0" indent="269875"/>
            <a:endParaRPr lang="uk-UA" dirty="0" smtClean="0"/>
          </a:p>
          <a:p>
            <a:endParaRPr lang="uk-UA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214290"/>
            <a:ext cx="8501122" cy="6429420"/>
          </a:xfrm>
        </p:spPr>
        <p:txBody>
          <a:bodyPr/>
          <a:lstStyle/>
          <a:p>
            <a:pPr marL="0" indent="269875">
              <a:buNone/>
            </a:pPr>
            <a:r>
              <a:rPr lang="uk-UA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Властивості компонента </a:t>
            </a:r>
            <a:r>
              <a:rPr lang="en-US" b="1" i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DBGrid</a:t>
            </a:r>
            <a:r>
              <a:rPr lang="uk-UA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uk-UA" sz="3000" b="1" i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269875"/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Name</a:t>
            </a:r>
            <a:r>
              <a:rPr lang="en-US" dirty="0" smtClean="0"/>
              <a:t> – </a:t>
            </a:r>
            <a:r>
              <a:rPr lang="uk-UA" dirty="0" err="1" smtClean="0"/>
              <a:t>ім</a:t>
            </a:r>
            <a:r>
              <a:rPr lang="en-US" dirty="0" smtClean="0"/>
              <a:t>’</a:t>
            </a:r>
            <a:r>
              <a:rPr lang="uk-UA" dirty="0" smtClean="0"/>
              <a:t>я компонента;</a:t>
            </a:r>
            <a:endParaRPr lang="en-US" dirty="0" smtClean="0"/>
          </a:p>
          <a:p>
            <a:pPr marL="0" indent="269875"/>
            <a:r>
              <a:rPr lang="en-US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DataSource</a:t>
            </a:r>
            <a:r>
              <a:rPr lang="en-US" dirty="0" smtClean="0"/>
              <a:t> – </a:t>
            </a:r>
            <a:r>
              <a:rPr lang="uk-UA" dirty="0" smtClean="0"/>
              <a:t>компонент</a:t>
            </a:r>
            <a:r>
              <a:rPr lang="en-US" dirty="0" smtClean="0"/>
              <a:t> – </a:t>
            </a:r>
            <a:r>
              <a:rPr lang="uk-UA" dirty="0" smtClean="0"/>
              <a:t>джерело даних</a:t>
            </a:r>
            <a:r>
              <a:rPr lang="en-US" dirty="0" smtClean="0"/>
              <a:t>.</a:t>
            </a:r>
          </a:p>
          <a:p>
            <a:pPr marL="0" indent="269875"/>
            <a:endParaRPr lang="uk-UA" dirty="0" smtClean="0"/>
          </a:p>
          <a:p>
            <a:endParaRPr lang="uk-UA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7467600" cy="785818"/>
          </a:xfrm>
        </p:spPr>
        <p:txBody>
          <a:bodyPr>
            <a:normAutofit/>
          </a:bodyPr>
          <a:lstStyle/>
          <a:p>
            <a:r>
              <a:rPr lang="en-US" sz="33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uk-UA" sz="33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.Створення</a:t>
            </a:r>
            <a:r>
              <a:rPr lang="uk-UA" sz="33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таблиць</a:t>
            </a:r>
            <a:endParaRPr lang="uk-UA" sz="33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1071546"/>
            <a:ext cx="8286808" cy="5402406"/>
          </a:xfrm>
        </p:spPr>
        <p:txBody>
          <a:bodyPr/>
          <a:lstStyle/>
          <a:p>
            <a:pPr marL="0" indent="360363">
              <a:buNone/>
            </a:pPr>
            <a:r>
              <a:rPr lang="uk-UA" dirty="0" smtClean="0"/>
              <a:t>Для створення та редагування структури таблиць використовується програма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Database Desktop</a:t>
            </a:r>
            <a:r>
              <a:rPr lang="uk-UA" dirty="0" smtClean="0"/>
              <a:t>, яка запускається командою </a:t>
            </a:r>
            <a:r>
              <a:rPr lang="uk-UA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Пуск – Все </a:t>
            </a:r>
            <a:r>
              <a:rPr lang="uk-UA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программы</a:t>
            </a:r>
            <a:r>
              <a:rPr lang="uk-UA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Borland Delphi7 - Database Desktop.</a:t>
            </a:r>
          </a:p>
          <a:p>
            <a:pPr marL="0" indent="360363">
              <a:buNone/>
            </a:pPr>
            <a:r>
              <a:rPr lang="uk-UA" dirty="0" smtClean="0"/>
              <a:t>Спочатку треба налаштувати робочий каталог. Вибрати команду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File – Working Directory </a:t>
            </a:r>
            <a:r>
              <a:rPr lang="uk-UA" dirty="0" smtClean="0"/>
              <a:t>та у виведеному на екран вікні установити потрібний каталог. </a:t>
            </a:r>
          </a:p>
          <a:p>
            <a:pPr marL="0" indent="360363">
              <a:buNone/>
            </a:pPr>
            <a:r>
              <a:rPr lang="uk-UA" dirty="0" smtClean="0"/>
              <a:t>Для створення таблиці вибрати команду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File – New – Table. </a:t>
            </a:r>
            <a:r>
              <a:rPr lang="uk-UA" dirty="0" smtClean="0"/>
              <a:t>Виводиться вікно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Create Table</a:t>
            </a:r>
            <a:r>
              <a:rPr lang="en-US" dirty="0" smtClean="0"/>
              <a:t>, </a:t>
            </a:r>
            <a:r>
              <a:rPr lang="uk-UA" dirty="0" smtClean="0"/>
              <a:t>в якому требу вибрати тип таблиці (найкращий варіант 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Paradox7</a:t>
            </a:r>
            <a:r>
              <a:rPr lang="uk-UA" dirty="0" smtClean="0"/>
              <a:t>).</a:t>
            </a:r>
            <a:endParaRPr lang="uk-UA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7467600" cy="714380"/>
          </a:xfrm>
        </p:spPr>
        <p:txBody>
          <a:bodyPr/>
          <a:lstStyle/>
          <a:p>
            <a:r>
              <a:rPr lang="uk-UA" b="1" dirty="0" smtClean="0">
                <a:solidFill>
                  <a:schemeClr val="tx1"/>
                </a:solidFill>
              </a:rPr>
              <a:t>Програма </a:t>
            </a:r>
            <a:r>
              <a:rPr lang="en-US" b="1" dirty="0" smtClean="0">
                <a:solidFill>
                  <a:schemeClr val="tx1"/>
                </a:solidFill>
              </a:rPr>
              <a:t>Database Desktop</a:t>
            </a:r>
            <a:endParaRPr lang="uk-UA" b="1" dirty="0">
              <a:solidFill>
                <a:schemeClr val="tx1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928670"/>
            <a:ext cx="8041988" cy="5766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57224" y="214290"/>
            <a:ext cx="7072362" cy="6318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11156"/>
          </a:xfrm>
        </p:spPr>
        <p:txBody>
          <a:bodyPr>
            <a:normAutofit/>
          </a:bodyPr>
          <a:lstStyle/>
          <a:p>
            <a:pPr algn="ctr"/>
            <a:r>
              <a:rPr lang="uk-UA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Структура полів таблиці</a:t>
            </a:r>
            <a:endParaRPr lang="uk-UA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857232"/>
            <a:ext cx="8693865" cy="5744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257</TotalTime>
  <Words>562</Words>
  <Application>Microsoft Office PowerPoint</Application>
  <PresentationFormat>Экран (4:3)</PresentationFormat>
  <Paragraphs>120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Эркер</vt:lpstr>
      <vt:lpstr>Бази даних у Delphi</vt:lpstr>
      <vt:lpstr>1.Компоненти для роботи з базою даних </vt:lpstr>
      <vt:lpstr>2.Властивості компонентів</vt:lpstr>
      <vt:lpstr>Слайд 4</vt:lpstr>
      <vt:lpstr>Слайд 5</vt:lpstr>
      <vt:lpstr>3.Створення таблиць</vt:lpstr>
      <vt:lpstr>Програма Database Desktop</vt:lpstr>
      <vt:lpstr>Слайд 8</vt:lpstr>
      <vt:lpstr>Структура полів таблиці</vt:lpstr>
      <vt:lpstr>Визначення індексу.  Вибрати поле і розкрити список Table Properties. Вибрати пункт Secondary Indexes. Натиснути кнопку DEFINE </vt:lpstr>
      <vt:lpstr>Вибрати поле для індексу та задати ім’я</vt:lpstr>
      <vt:lpstr>4.Типи полів таблиць Paradox7</vt:lpstr>
      <vt:lpstr>5.Парольний захист. У списку Table Properties вибрати Password Security і натиснути кнопку Define. </vt:lpstr>
      <vt:lpstr>6.Вибір мовного драйвера. У списку Table Properties вибрати Table Language  і натиснути кнопку Define. </vt:lpstr>
      <vt:lpstr>Слайд 15</vt:lpstr>
      <vt:lpstr>7.Вибір інформації з бази даних</vt:lpstr>
      <vt:lpstr>Слайд 17</vt:lpstr>
      <vt:lpstr>Слайд 18</vt:lpstr>
      <vt:lpstr>Слайд 19</vt:lpstr>
      <vt:lpstr>Слайд 20</vt:lpstr>
    </vt:vector>
  </TitlesOfParts>
  <Company>Tycoon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Бази даних у Delphi</dc:title>
  <dc:creator>Alex</dc:creator>
  <cp:lastModifiedBy>Alex</cp:lastModifiedBy>
  <cp:revision>40</cp:revision>
  <dcterms:created xsi:type="dcterms:W3CDTF">2015-04-11T11:52:12Z</dcterms:created>
  <dcterms:modified xsi:type="dcterms:W3CDTF">2015-04-12T12:49:11Z</dcterms:modified>
</cp:coreProperties>
</file>